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85" r:id="rId6"/>
    <p:sldId id="296" r:id="rId7"/>
    <p:sldId id="271" r:id="rId8"/>
    <p:sldId id="272" r:id="rId9"/>
    <p:sldId id="261" r:id="rId10"/>
    <p:sldId id="286" r:id="rId11"/>
    <p:sldId id="287" r:id="rId12"/>
    <p:sldId id="288" r:id="rId13"/>
    <p:sldId id="273" r:id="rId14"/>
    <p:sldId id="298" r:id="rId15"/>
    <p:sldId id="297" r:id="rId16"/>
    <p:sldId id="274" r:id="rId17"/>
    <p:sldId id="267" r:id="rId18"/>
    <p:sldId id="269" r:id="rId19"/>
    <p:sldId id="270" r:id="rId20"/>
    <p:sldId id="289" r:id="rId21"/>
    <p:sldId id="282" r:id="rId22"/>
    <p:sldId id="283" r:id="rId23"/>
    <p:sldId id="275" r:id="rId24"/>
    <p:sldId id="290" r:id="rId25"/>
    <p:sldId id="291" r:id="rId26"/>
    <p:sldId id="276" r:id="rId27"/>
    <p:sldId id="277" r:id="rId28"/>
    <p:sldId id="278" r:id="rId29"/>
    <p:sldId id="292" r:id="rId30"/>
    <p:sldId id="294" r:id="rId31"/>
    <p:sldId id="293" r:id="rId32"/>
    <p:sldId id="295" r:id="rId33"/>
    <p:sldId id="264" r:id="rId34"/>
    <p:sldId id="265" r:id="rId35"/>
    <p:sldId id="266" r:id="rId36"/>
    <p:sldId id="279" r:id="rId37"/>
    <p:sldId id="301" r:id="rId38"/>
    <p:sldId id="300" r:id="rId39"/>
    <p:sldId id="299" r:id="rId40"/>
    <p:sldId id="281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0"/>
    <p:restoredTop sz="93972"/>
  </p:normalViewPr>
  <p:slideViewPr>
    <p:cSldViewPr>
      <p:cViewPr varScale="1">
        <p:scale>
          <a:sx n="128" d="100"/>
          <a:sy n="128" d="100"/>
        </p:scale>
        <p:origin x="176" y="20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D32A27-A190-7147-9BEE-6B3F707A84F0}" type="datetimeFigureOut">
              <a:rPr lang="en-US" smtClean="0"/>
              <a:t>1/27/25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51E43-D808-E443-AF66-806743C46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39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Library – pre-written code to help solve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51E43-D808-E443-AF66-806743C460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267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51E43-D808-E443-AF66-806743C460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3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mydataset</a:t>
            </a:r>
            <a:r>
              <a:rPr lang="en-US" dirty="0"/>
              <a:t> = {'cars': ["BMW", "Volvo", "Ford"],'passings': [3, 7, 2]}</a:t>
            </a:r>
          </a:p>
          <a:p>
            <a:r>
              <a:rPr lang="en-US" dirty="0" err="1"/>
              <a:t>myvar</a:t>
            </a:r>
            <a:r>
              <a:rPr lang="en-US" dirty="0"/>
              <a:t> = </a:t>
            </a:r>
            <a:r>
              <a:rPr lang="en-US" dirty="0" err="1"/>
              <a:t>pd.DataFrame</a:t>
            </a:r>
            <a:r>
              <a:rPr lang="en-US" dirty="0"/>
              <a:t>(</a:t>
            </a:r>
            <a:r>
              <a:rPr lang="en-US" dirty="0" err="1"/>
              <a:t>mydataset</a:t>
            </a:r>
            <a:r>
              <a:rPr lang="en-US" dirty="0"/>
              <a:t>)</a:t>
            </a:r>
          </a:p>
          <a:p>
            <a:r>
              <a:rPr lang="en-US" dirty="0"/>
              <a:t>print(</a:t>
            </a:r>
            <a:r>
              <a:rPr lang="en-US" dirty="0" err="1"/>
              <a:t>myvar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51E43-D808-E443-AF66-806743C460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894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Pandas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17CBB-7844-7BC7-3728-3267C27F8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C4C8F78-FBEC-83CD-A53B-3067B3BC0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520" y="990600"/>
            <a:ext cx="11532960" cy="521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740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93C88-724A-9848-F3D5-38448A303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Dataframe</a:t>
            </a:r>
            <a:r>
              <a:rPr lang="en-US" dirty="0"/>
              <a:t> with one column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3DF13-1A2E-1010-3673-A21A6C902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 = </a:t>
            </a:r>
            <a:r>
              <a:rPr lang="en-US" dirty="0" err="1"/>
              <a:t>df</a:t>
            </a:r>
            <a:r>
              <a:rPr lang="en-US" dirty="0"/>
              <a:t>[[‘Length’]]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D96E8C-1B94-1164-1B61-5E56E3178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2254250"/>
            <a:ext cx="9829800" cy="43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05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B88F93-9DEF-CA31-D516-4DC25C200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394D-7AC1-003B-B87B-3264C0B31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Dataframe</a:t>
            </a:r>
            <a:r>
              <a:rPr lang="en-US" dirty="0"/>
              <a:t> with multiple columns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1A3B8E-1606-5CCA-059F-532CA43BB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393" y="1676400"/>
            <a:ext cx="10288007" cy="4530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817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 </a:t>
            </a:r>
            <a:r>
              <a:rPr lang="en-US" dirty="0" err="1"/>
              <a:t>DataFrames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/>
              <a:t>df.head</a:t>
            </a:r>
            <a:r>
              <a:rPr lang="en-US" dirty="0"/>
              <a:t>() – First five rows of the </a:t>
            </a:r>
            <a:r>
              <a:rPr lang="en-US" dirty="0" err="1"/>
              <a:t>dataframe</a:t>
            </a:r>
            <a:endParaRPr lang="en-US" dirty="0"/>
          </a:p>
          <a:p>
            <a:r>
              <a:rPr lang="en-US" dirty="0" err="1"/>
              <a:t>df.tail</a:t>
            </a:r>
            <a:r>
              <a:rPr lang="en-US" dirty="0"/>
              <a:t>() - View the last n rows of the </a:t>
            </a:r>
            <a:r>
              <a:rPr lang="en-US" dirty="0" err="1"/>
              <a:t>DataFrame</a:t>
            </a:r>
            <a:r>
              <a:rPr lang="en-US" dirty="0"/>
              <a:t> (default is 5 rows).</a:t>
            </a:r>
          </a:p>
          <a:p>
            <a:r>
              <a:rPr lang="en-US" dirty="0" err="1"/>
              <a:t>df.info</a:t>
            </a:r>
            <a:r>
              <a:rPr lang="en-US" dirty="0"/>
              <a:t>(): This method provides a concise summary of the </a:t>
            </a:r>
            <a:r>
              <a:rPr lang="en-US" dirty="0" err="1"/>
              <a:t>DataFrame</a:t>
            </a:r>
            <a:r>
              <a:rPr lang="en-US" dirty="0"/>
              <a:t>, including the number of non-null entries, column names, and data types. </a:t>
            </a:r>
          </a:p>
          <a:p>
            <a:pPr algn="l"/>
            <a:r>
              <a:rPr lang="en-US" dirty="0" err="1"/>
              <a:t>df.describe</a:t>
            </a:r>
            <a:r>
              <a:rPr lang="en-US" dirty="0"/>
              <a:t>(): R</a:t>
            </a:r>
            <a:r>
              <a:rPr lang="en-US" b="0" i="0" dirty="0">
                <a:solidFill>
                  <a:srgbClr val="000000"/>
                </a:solidFill>
                <a:effectLst/>
              </a:rPr>
              <a:t>eturns description of the data in the </a:t>
            </a:r>
            <a:r>
              <a:rPr lang="en-US" b="0" i="0" dirty="0" err="1">
                <a:solidFill>
                  <a:srgbClr val="000000"/>
                </a:solidFill>
                <a:effectLst/>
              </a:rPr>
              <a:t>DataFrame</a:t>
            </a:r>
            <a:r>
              <a:rPr lang="en-US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lvl="2"/>
            <a:r>
              <a:rPr lang="en-US" b="0" i="0" dirty="0">
                <a:solidFill>
                  <a:srgbClr val="000000"/>
                </a:solidFill>
                <a:effectLst/>
              </a:rPr>
              <a:t>count - The number of not-empty values.</a:t>
            </a:r>
            <a:br>
              <a:rPr lang="en-US" b="0" i="0" dirty="0">
                <a:solidFill>
                  <a:srgbClr val="000000"/>
                </a:solidFill>
                <a:effectLst/>
              </a:rPr>
            </a:br>
            <a:r>
              <a:rPr lang="en-US" b="0" i="0" dirty="0">
                <a:solidFill>
                  <a:srgbClr val="000000"/>
                </a:solidFill>
                <a:effectLst/>
              </a:rPr>
              <a:t>mean - The average (mean) value.</a:t>
            </a:r>
            <a:br>
              <a:rPr lang="en-US" b="0" i="0" dirty="0">
                <a:solidFill>
                  <a:srgbClr val="000000"/>
                </a:solidFill>
                <a:effectLst/>
              </a:rPr>
            </a:br>
            <a:r>
              <a:rPr lang="en-US" b="0" i="0" dirty="0">
                <a:solidFill>
                  <a:srgbClr val="000000"/>
                </a:solidFill>
                <a:effectLst/>
              </a:rPr>
              <a:t>std - The standard deviation.</a:t>
            </a:r>
            <a:br>
              <a:rPr lang="en-US" b="0" i="0" dirty="0">
                <a:solidFill>
                  <a:srgbClr val="000000"/>
                </a:solidFill>
                <a:effectLst/>
              </a:rPr>
            </a:br>
            <a:r>
              <a:rPr lang="en-US" b="0" i="0" dirty="0">
                <a:solidFill>
                  <a:srgbClr val="000000"/>
                </a:solidFill>
                <a:effectLst/>
              </a:rPr>
              <a:t>min - the minimum value.</a:t>
            </a:r>
            <a:br>
              <a:rPr lang="en-US" b="0" i="0" dirty="0">
                <a:solidFill>
                  <a:srgbClr val="000000"/>
                </a:solidFill>
                <a:effectLst/>
              </a:rPr>
            </a:br>
            <a:r>
              <a:rPr lang="en-US" b="0" i="0" dirty="0">
                <a:solidFill>
                  <a:srgbClr val="000000"/>
                </a:solidFill>
                <a:effectLst/>
              </a:rPr>
              <a:t>25% - The 25% percentile*.</a:t>
            </a:r>
            <a:br>
              <a:rPr lang="en-US" b="0" i="0" dirty="0">
                <a:solidFill>
                  <a:srgbClr val="000000"/>
                </a:solidFill>
                <a:effectLst/>
              </a:rPr>
            </a:br>
            <a:r>
              <a:rPr lang="en-US" b="0" i="0" dirty="0">
                <a:solidFill>
                  <a:srgbClr val="000000"/>
                </a:solidFill>
                <a:effectLst/>
              </a:rPr>
              <a:t>50% - The 50% percentile*.</a:t>
            </a:r>
            <a:br>
              <a:rPr lang="en-US" b="0" i="0" dirty="0">
                <a:solidFill>
                  <a:srgbClr val="000000"/>
                </a:solidFill>
                <a:effectLst/>
              </a:rPr>
            </a:br>
            <a:r>
              <a:rPr lang="en-US" b="0" i="0" dirty="0">
                <a:solidFill>
                  <a:srgbClr val="000000"/>
                </a:solidFill>
                <a:effectLst/>
              </a:rPr>
              <a:t>75% - The 75% percentile*.</a:t>
            </a:r>
            <a:br>
              <a:rPr lang="en-US" b="0" i="0" dirty="0">
                <a:solidFill>
                  <a:srgbClr val="000000"/>
                </a:solidFill>
                <a:effectLst/>
              </a:rPr>
            </a:br>
            <a:r>
              <a:rPr lang="en-US" b="0" i="0" dirty="0">
                <a:solidFill>
                  <a:srgbClr val="000000"/>
                </a:solidFill>
                <a:effectLst/>
              </a:rPr>
              <a:t>max - the maximum value.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DF2EE-EE86-532C-3897-BD1C18FB0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88CE8C-65BF-43C0-824F-11D5031E35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7250" y="1395867"/>
            <a:ext cx="79375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050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31AA57-A553-457D-3452-3CAD25E63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2A961-B7AC-2585-B8C6-BF9E4A0BF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 </a:t>
            </a:r>
            <a:r>
              <a:rPr lang="en-US" dirty="0" err="1"/>
              <a:t>DataFrames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07B72-4396-93BF-BEBF-EE5ACE1B3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Locate Row:</a:t>
            </a:r>
          </a:p>
          <a:p>
            <a:pPr lvl="1"/>
            <a:r>
              <a:rPr lang="en-US" dirty="0"/>
              <a:t>As you can see from the result above, the </a:t>
            </a:r>
            <a:r>
              <a:rPr lang="en-US" dirty="0" err="1"/>
              <a:t>DataFrame</a:t>
            </a:r>
            <a:r>
              <a:rPr lang="en-US" dirty="0"/>
              <a:t> is like a table with rows and columns.</a:t>
            </a:r>
          </a:p>
          <a:p>
            <a:pPr lvl="1"/>
            <a:r>
              <a:rPr lang="en-US" dirty="0"/>
              <a:t>Pandas use the loc attribute to return one or more specified row(s)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550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 </a:t>
            </a:r>
            <a:r>
              <a:rPr lang="en-US" dirty="0" err="1"/>
              <a:t>DataFrames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</a:t>
            </a:r>
          </a:p>
          <a:p>
            <a:r>
              <a:rPr lang="en-US" dirty="0"/>
              <a:t>Return row 0:</a:t>
            </a:r>
          </a:p>
          <a:p>
            <a:r>
              <a:rPr lang="en-US" dirty="0"/>
              <a:t>#refer to the row index:</a:t>
            </a:r>
            <a:br>
              <a:rPr lang="en-US" dirty="0"/>
            </a:br>
            <a:r>
              <a:rPr lang="en-US" dirty="0"/>
              <a:t>print(df.loc[0])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 Series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5257799"/>
          </a:xfrm>
        </p:spPr>
        <p:txBody>
          <a:bodyPr>
            <a:normAutofit fontScale="92500" lnSpcReduction="20000"/>
          </a:bodyPr>
          <a:lstStyle/>
          <a:p>
            <a:r>
              <a:rPr lang="en-US" sz="3300" dirty="0">
                <a:solidFill>
                  <a:srgbClr val="000000"/>
                </a:solidFill>
                <a:effectLst/>
                <a:latin typeface="Times"/>
                <a:ea typeface="Times New Roman" panose="02020603050405020304" pitchFamily="18" charset="0"/>
                <a:cs typeface="Mangal" panose="02040503050203030202" pitchFamily="18" charset="0"/>
              </a:rPr>
              <a:t>A one-dimensional labeled array, essentially a single column or row of data.</a:t>
            </a:r>
            <a:endParaRPr lang="en-US" sz="5200" dirty="0"/>
          </a:p>
          <a:p>
            <a:r>
              <a:rPr lang="en-US" dirty="0"/>
              <a:t>A Pandas Series is like a column in a table.</a:t>
            </a:r>
          </a:p>
          <a:p>
            <a:r>
              <a:rPr lang="en-US" dirty="0"/>
              <a:t>It is a one-dimensional array holding data of any type.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Create a simple Pandas Series from a list:</a:t>
            </a:r>
          </a:p>
          <a:p>
            <a:pPr lvl="1"/>
            <a:r>
              <a:rPr lang="en-US" dirty="0"/>
              <a:t>import pandas as pd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 = [1, 7, 2]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data1 = </a:t>
            </a:r>
            <a:r>
              <a:rPr lang="en-US" dirty="0" err="1"/>
              <a:t>pd.Series</a:t>
            </a:r>
            <a:r>
              <a:rPr lang="en-US" dirty="0"/>
              <a:t>(a)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print(data1)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Labels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nothing else is specified, the values are labeled with their index number. First value has index 0, second value has index 1 etc.</a:t>
            </a:r>
          </a:p>
          <a:p>
            <a:r>
              <a:rPr lang="en-US" dirty="0"/>
              <a:t>This label can be used to access a specified value.</a:t>
            </a:r>
          </a:p>
          <a:p>
            <a:r>
              <a:rPr lang="en-US" dirty="0"/>
              <a:t>With the index argument, you can name your own labels.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Labels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Example</a:t>
            </a:r>
          </a:p>
          <a:p>
            <a:r>
              <a:rPr lang="en-US" dirty="0"/>
              <a:t>Create your own labels:</a:t>
            </a:r>
          </a:p>
          <a:p>
            <a:r>
              <a:rPr lang="en-US" dirty="0"/>
              <a:t>import pandas as pd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 = [1, 7, 2]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myvar</a:t>
            </a:r>
            <a:r>
              <a:rPr lang="en-US" dirty="0"/>
              <a:t> = </a:t>
            </a:r>
            <a:r>
              <a:rPr lang="en-US" dirty="0" err="1"/>
              <a:t>pd.Series</a:t>
            </a:r>
            <a:r>
              <a:rPr lang="en-US" dirty="0"/>
              <a:t>(a, index = ["x", "y", "z"])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print(</a:t>
            </a:r>
            <a:r>
              <a:rPr lang="en-US" dirty="0" err="1"/>
              <a:t>myvar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847BE9A-065E-09D1-DC32-A8941C19AD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86763"/>
              </p:ext>
            </p:extLst>
          </p:nvPr>
        </p:nvGraphicFramePr>
        <p:xfrm>
          <a:off x="8229600" y="2660915"/>
          <a:ext cx="3454400" cy="23741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7200">
                  <a:extLst>
                    <a:ext uri="{9D8B030D-6E8A-4147-A177-3AD203B41FA5}">
                      <a16:colId xmlns:a16="http://schemas.microsoft.com/office/drawing/2014/main" val="3335436521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2928235388"/>
                    </a:ext>
                  </a:extLst>
                </a:gridCol>
              </a:tblGrid>
              <a:tr h="2510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myVar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026745"/>
                  </a:ext>
                </a:extLst>
              </a:tr>
              <a:tr h="669471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9538154"/>
                  </a:ext>
                </a:extLst>
              </a:tr>
              <a:tr h="669471"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894297"/>
                  </a:ext>
                </a:extLst>
              </a:tr>
              <a:tr h="669471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50102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Pandas is a Python library used for working with data sets.</a:t>
            </a:r>
          </a:p>
          <a:p>
            <a:pPr algn="just"/>
            <a:r>
              <a:rPr lang="en-US" dirty="0"/>
              <a:t>It has functions for analyzing, cleaning, exploring, and manipulating data.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0722E-051C-45D2-9216-EADDCD245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5293E-2D47-585D-920D-E794512BD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4B85AC-7967-9483-3E54-670C36E15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219200"/>
            <a:ext cx="11356774" cy="47952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0C5E40-6D0C-589F-92C7-BC10F07BB9B8}"/>
              </a:ext>
            </a:extLst>
          </p:cNvPr>
          <p:cNvSpPr txBox="1"/>
          <p:nvPr/>
        </p:nvSpPr>
        <p:spPr>
          <a:xfrm>
            <a:off x="1828800" y="612616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Df.loc</a:t>
            </a:r>
            <a:r>
              <a:rPr lang="en-US" dirty="0"/>
              <a:t>[‘</a:t>
            </a:r>
            <a:r>
              <a:rPr lang="en-US" dirty="0" err="1"/>
              <a:t>b’:’e</a:t>
            </a:r>
            <a:r>
              <a:rPr lang="en-US" dirty="0"/>
              <a:t>’, ‘Artist’]</a:t>
            </a:r>
          </a:p>
        </p:txBody>
      </p:sp>
    </p:spTree>
    <p:extLst>
      <p:ext uri="{BB962C8B-B14F-4D97-AF65-F5344CB8AC3E}">
        <p14:creationId xmlns:p14="http://schemas.microsoft.com/office/powerpoint/2010/main" val="37068089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E239B-E2C0-09D3-ECB4-0EF8EEAA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dirty="0"/>
              <a:t>Navigating </a:t>
            </a:r>
            <a:r>
              <a:rPr lang="en-US" dirty="0" err="1"/>
              <a:t>DataFrame</a:t>
            </a:r>
            <a:r>
              <a:rPr lang="en-US" dirty="0"/>
              <a:t> – loc and </a:t>
            </a:r>
            <a:r>
              <a:rPr lang="en-US" dirty="0" err="1"/>
              <a:t>iloc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9D833-553C-5526-B783-7695328EE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12747"/>
            <a:ext cx="10972800" cy="563562"/>
          </a:xfrm>
        </p:spPr>
        <p:txBody>
          <a:bodyPr>
            <a:normAutofit/>
          </a:bodyPr>
          <a:lstStyle/>
          <a:p>
            <a:r>
              <a:rPr lang="en-US" sz="2800" dirty="0"/>
              <a:t>Both used for accessing rows and columns in </a:t>
            </a:r>
            <a:r>
              <a:rPr lang="en-US" sz="2800" dirty="0" err="1"/>
              <a:t>dataframe</a:t>
            </a:r>
            <a:endParaRPr lang="en-US" sz="2800" dirty="0"/>
          </a:p>
          <a:p>
            <a:pPr lvl="1"/>
            <a:endParaRPr lang="en-US" sz="2400" dirty="0"/>
          </a:p>
          <a:p>
            <a:endParaRPr lang="en-US" sz="2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720F75-860D-FFBA-07BE-D9FD35ADD111}"/>
              </a:ext>
            </a:extLst>
          </p:cNvPr>
          <p:cNvSpPr txBox="1">
            <a:spLocks/>
          </p:cNvSpPr>
          <p:nvPr/>
        </p:nvSpPr>
        <p:spPr>
          <a:xfrm>
            <a:off x="685800" y="1752600"/>
            <a:ext cx="50292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Label-based Indexing (loc)</a:t>
            </a:r>
          </a:p>
          <a:p>
            <a:r>
              <a:rPr lang="en-US" sz="2400" dirty="0"/>
              <a:t>Access rows and columns by their labels</a:t>
            </a:r>
          </a:p>
          <a:p>
            <a:r>
              <a:rPr lang="en-US" sz="2400" dirty="0"/>
              <a:t>Includes both the start and end positions in slicing</a:t>
            </a:r>
          </a:p>
          <a:p>
            <a:r>
              <a:rPr lang="en-US" sz="2400" dirty="0" err="1"/>
              <a:t>df.loc</a:t>
            </a:r>
            <a:r>
              <a:rPr lang="en-US" sz="2400" dirty="0"/>
              <a:t>[</a:t>
            </a:r>
            <a:r>
              <a:rPr lang="en-US" sz="2400" dirty="0" err="1"/>
              <a:t>row_labels</a:t>
            </a:r>
            <a:r>
              <a:rPr lang="en-US" sz="2400" dirty="0"/>
              <a:t>, </a:t>
            </a:r>
            <a:r>
              <a:rPr lang="en-US" sz="2400" dirty="0" err="1"/>
              <a:t>column_labels</a:t>
            </a:r>
            <a:r>
              <a:rPr lang="en-US" sz="2400" dirty="0"/>
              <a:t>]</a:t>
            </a:r>
          </a:p>
          <a:p>
            <a:endParaRPr lang="en-US" sz="24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en-US" sz="24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CCD5396-5B80-2D03-6040-54B1342400C3}"/>
              </a:ext>
            </a:extLst>
          </p:cNvPr>
          <p:cNvSpPr txBox="1">
            <a:spLocks/>
          </p:cNvSpPr>
          <p:nvPr/>
        </p:nvSpPr>
        <p:spPr>
          <a:xfrm>
            <a:off x="6934200" y="1752600"/>
            <a:ext cx="49530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Integer location-based Indexing (</a:t>
            </a:r>
            <a:r>
              <a:rPr lang="en-US" sz="2400" dirty="0" err="1">
                <a:solidFill>
                  <a:srgbClr val="C00000"/>
                </a:solidFill>
              </a:rPr>
              <a:t>iloc</a:t>
            </a:r>
            <a:r>
              <a:rPr lang="en-US" sz="2400" dirty="0">
                <a:solidFill>
                  <a:srgbClr val="C00000"/>
                </a:solidFill>
              </a:rPr>
              <a:t>)</a:t>
            </a:r>
          </a:p>
          <a:p>
            <a:r>
              <a:rPr lang="en-US" sz="2400" dirty="0"/>
              <a:t>Access rows and columns by their integer positions</a:t>
            </a:r>
          </a:p>
          <a:p>
            <a:r>
              <a:rPr lang="en-US" sz="2400" dirty="0"/>
              <a:t>Excludes end positions in slicing</a:t>
            </a:r>
          </a:p>
          <a:p>
            <a:r>
              <a:rPr lang="en-US" sz="2400" dirty="0"/>
              <a:t>Does not accept Boolean data</a:t>
            </a:r>
          </a:p>
          <a:p>
            <a:r>
              <a:rPr lang="en-US" sz="2400" dirty="0" err="1"/>
              <a:t>df.iloc</a:t>
            </a:r>
            <a:r>
              <a:rPr lang="en-US" sz="2400" dirty="0"/>
              <a:t>[</a:t>
            </a:r>
            <a:r>
              <a:rPr lang="en-US" sz="2400" dirty="0" err="1"/>
              <a:t>row_labels</a:t>
            </a:r>
            <a:r>
              <a:rPr lang="en-US" sz="2400" dirty="0"/>
              <a:t>, </a:t>
            </a:r>
            <a:r>
              <a:rPr lang="en-US" sz="2400" dirty="0" err="1"/>
              <a:t>column_labels</a:t>
            </a:r>
            <a:r>
              <a:rPr lang="en-US" sz="2400" dirty="0"/>
              <a:t>]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lvl="1"/>
            <a:endParaRPr lang="en-US" sz="2400" dirty="0"/>
          </a:p>
          <a:p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2C36D2-C6C4-7218-6F61-B6215FC2454F}"/>
              </a:ext>
            </a:extLst>
          </p:cNvPr>
          <p:cNvSpPr txBox="1"/>
          <p:nvPr/>
        </p:nvSpPr>
        <p:spPr>
          <a:xfrm>
            <a:off x="304800" y="4917141"/>
            <a:ext cx="8534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/>
              <a:t>df.loc</a:t>
            </a:r>
            <a:r>
              <a:rPr lang="en-US" b="1" dirty="0"/>
              <a:t>[1, '</a:t>
            </a:r>
            <a:r>
              <a:rPr lang="en-US" b="1" dirty="0" err="1"/>
              <a:t>column_name</a:t>
            </a:r>
            <a:r>
              <a:rPr lang="en-US" b="1" dirty="0"/>
              <a:t>']  # Accesses the row with label 1 and column '</a:t>
            </a:r>
            <a:r>
              <a:rPr lang="en-US" b="1" dirty="0" err="1"/>
              <a:t>column_name</a:t>
            </a:r>
            <a:r>
              <a:rPr lang="en-US" b="1" dirty="0"/>
              <a:t>'</a:t>
            </a:r>
          </a:p>
          <a:p>
            <a:r>
              <a:rPr lang="en-US" b="1" dirty="0" err="1"/>
              <a:t>df.loc</a:t>
            </a:r>
            <a:r>
              <a:rPr lang="en-US" b="1" dirty="0"/>
              <a:t>[1:3, 'col1':'col3']  # Accesses rows 1 to 3 and columns 'col1' to 'col3'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05C0C1-917B-F03F-D11C-5758DDC04AA5}"/>
              </a:ext>
            </a:extLst>
          </p:cNvPr>
          <p:cNvSpPr txBox="1"/>
          <p:nvPr/>
        </p:nvSpPr>
        <p:spPr>
          <a:xfrm>
            <a:off x="4267200" y="5678268"/>
            <a:ext cx="8077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/>
              <a:t>df.iloc</a:t>
            </a:r>
            <a:r>
              <a:rPr lang="en-US" b="1" dirty="0"/>
              <a:t>[1, 0]  # Accesses the second row (index 1) and first column (index 0)</a:t>
            </a:r>
          </a:p>
          <a:p>
            <a:r>
              <a:rPr lang="en-US" b="1" dirty="0" err="1"/>
              <a:t>df.iloc</a:t>
            </a:r>
            <a:r>
              <a:rPr lang="en-US" b="1" dirty="0"/>
              <a:t>[1:3, 0:2]  # Accesses rows at index 1 and 2, and columns at index 0 and 1</a:t>
            </a:r>
          </a:p>
        </p:txBody>
      </p:sp>
    </p:spTree>
    <p:extLst>
      <p:ext uri="{BB962C8B-B14F-4D97-AF65-F5344CB8AC3E}">
        <p14:creationId xmlns:p14="http://schemas.microsoft.com/office/powerpoint/2010/main" val="42878536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51B2F-17EE-6F52-20CE-8B0B2F9DD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C2B9AF-E60C-69A6-5B46-90411AC068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588"/>
          <a:stretch/>
        </p:blipFill>
        <p:spPr>
          <a:xfrm>
            <a:off x="1295400" y="1066800"/>
            <a:ext cx="9166145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0466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9C30A-94A7-664E-DD82-86903BA11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Navigating Data 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C429E-78F8-BE8C-0199-F3482DF43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5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iloc</a:t>
            </a: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 exclusively uses integer positions for accessing data. </a:t>
            </a:r>
          </a:p>
          <a:p>
            <a:pPr algn="just"/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</a:rPr>
              <a:t>As a result, it makes it particularly useful when dealing with data where labels might be unknown or irrelevant.</a:t>
            </a:r>
          </a:p>
          <a:p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36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df.iloc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[row number/slice] </a:t>
            </a:r>
          </a:p>
          <a:p>
            <a:r>
              <a:rPr lang="en-IN" sz="36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df.iloc</a:t>
            </a:r>
            <a:r>
              <a:rPr lang="en-IN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[4], </a:t>
            </a:r>
            <a:r>
              <a:rPr lang="en-IN" sz="36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df.iloc</a:t>
            </a:r>
            <a:r>
              <a:rPr lang="en-IN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[1:4], </a:t>
            </a:r>
            <a:r>
              <a:rPr lang="en-IN" sz="36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df.iloc</a:t>
            </a:r>
            <a:r>
              <a:rPr lang="en-IN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[:], </a:t>
            </a:r>
          </a:p>
          <a:p>
            <a:r>
              <a:rPr lang="en-IN" sz="36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df.iloc</a:t>
            </a:r>
            <a:r>
              <a:rPr lang="en-IN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[1:4, 5:8]</a:t>
            </a:r>
            <a:r>
              <a:rPr lang="en-IN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	</a:t>
            </a:r>
            <a:r>
              <a:rPr lang="en-IN" dirty="0">
                <a:solidFill>
                  <a:srgbClr val="000000"/>
                </a:solidFill>
                <a:latin typeface="Times New Roman" panose="02020603050405020304" pitchFamily="18" charset="0"/>
              </a:rPr>
              <a:t>    --- SLICING</a:t>
            </a:r>
            <a:endParaRPr lang="en-IN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417954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231F3-3EF5-F499-BA9B-8E08DA98C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Dataframe</a:t>
            </a:r>
            <a:r>
              <a:rPr lang="en-US" dirty="0"/>
              <a:t> Slicing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85BC29-B8EF-676D-762C-0DE186416F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6512" y="1600200"/>
            <a:ext cx="10718976" cy="452596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48A2559-9BB7-1822-6375-E5ED5BD4738A}"/>
              </a:ext>
            </a:extLst>
          </p:cNvPr>
          <p:cNvSpPr/>
          <p:nvPr/>
        </p:nvSpPr>
        <p:spPr>
          <a:xfrm>
            <a:off x="7772400" y="4191000"/>
            <a:ext cx="3505200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56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75DA1-9CED-58E6-F1C3-8445051AB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Dataframe</a:t>
            </a:r>
            <a:r>
              <a:rPr lang="en-US" dirty="0"/>
              <a:t> Slicing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109C10-0D99-AD00-E9A7-FE3DEA105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6512" y="1600200"/>
            <a:ext cx="10718976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9461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2DD5D-F9D0-3B54-C981-10E6D04E8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28754-CCD1-9F24-50D7-27DC3DB5D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Navigating Data 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A60C6-C9B3-CCB9-33EE-3FF44928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df.iloc</a:t>
            </a:r>
            <a:r>
              <a:rPr lang="en-US" dirty="0"/>
              <a:t>[4]-This command selects the 5th row (index 4) from the </a:t>
            </a:r>
            <a:r>
              <a:rPr lang="en-US" dirty="0" err="1"/>
              <a:t>DataFrame</a:t>
            </a:r>
            <a:r>
              <a:rPr lang="en-US" dirty="0"/>
              <a:t> </a:t>
            </a:r>
            <a:r>
              <a:rPr lang="en-US" dirty="0" err="1"/>
              <a:t>df</a:t>
            </a:r>
            <a:r>
              <a:rPr lang="en-US" dirty="0"/>
              <a:t>. It returns a single row as a Series.</a:t>
            </a:r>
          </a:p>
          <a:p>
            <a:r>
              <a:rPr lang="en-US" dirty="0" err="1"/>
              <a:t>df.iloc</a:t>
            </a:r>
            <a:r>
              <a:rPr lang="en-US" dirty="0"/>
              <a:t>[1:4]:This command selects a slice of rows from index 1 to 3 (excluding index 4) from </a:t>
            </a:r>
            <a:r>
              <a:rPr lang="en-US" dirty="0" err="1"/>
              <a:t>df</a:t>
            </a:r>
            <a:r>
              <a:rPr lang="en-US" dirty="0"/>
              <a:t>. It returns multiple rows as a </a:t>
            </a:r>
            <a:r>
              <a:rPr lang="en-US" dirty="0" err="1"/>
              <a:t>DataFrame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2896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2793A-2932-32BE-8DDE-6924A0C13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65EFB-CEFF-EBA8-8583-4A4DA53E9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Navigating Data 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6C0E8-7F63-7930-20BD-259F5FDAB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err="1"/>
              <a:t>df.iloc</a:t>
            </a:r>
            <a:r>
              <a:rPr lang="en-US" dirty="0"/>
              <a:t>[:]</a:t>
            </a:r>
          </a:p>
          <a:p>
            <a:pPr algn="just"/>
            <a:r>
              <a:rPr lang="en-US" dirty="0"/>
              <a:t>-This command selects all rows and columns from </a:t>
            </a:r>
            <a:r>
              <a:rPr lang="en-US" dirty="0" err="1"/>
              <a:t>df</a:t>
            </a:r>
            <a:r>
              <a:rPr lang="en-US" dirty="0"/>
              <a:t>. It’s essentially the same as </a:t>
            </a:r>
            <a:r>
              <a:rPr lang="en-US" dirty="0" err="1"/>
              <a:t>df</a:t>
            </a:r>
            <a:r>
              <a:rPr lang="en-US" dirty="0"/>
              <a:t>, returning the entire </a:t>
            </a:r>
            <a:r>
              <a:rPr lang="en-US" dirty="0" err="1"/>
              <a:t>DataFrame</a:t>
            </a:r>
            <a:r>
              <a:rPr lang="en-US" dirty="0"/>
              <a:t>.</a:t>
            </a:r>
          </a:p>
          <a:p>
            <a:pPr algn="just"/>
            <a:r>
              <a:rPr lang="en-US" dirty="0" err="1"/>
              <a:t>df.iloc</a:t>
            </a:r>
            <a:r>
              <a:rPr lang="en-US" dirty="0"/>
              <a:t>[1:4, 5:8]:This command selects rows from index 1 to 3 (excluding 4) and columns from index 5 to 7 (excluding 8). It returns the specified subset as a </a:t>
            </a:r>
            <a:r>
              <a:rPr lang="en-US" dirty="0" err="1"/>
              <a:t>DataFrame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66636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71351-0569-11E9-009B-871E5AAC0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Navigating Data 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3AF49-42ED-C6E4-EA08-82504EBAB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err="1"/>
              <a:t>df.iloc</a:t>
            </a:r>
            <a:r>
              <a:rPr lang="en-US" dirty="0"/>
              <a:t>[:,2]-This will select all rows (:) for the specified column index (3</a:t>
            </a:r>
            <a:r>
              <a:rPr lang="en-US" baseline="30000" dirty="0"/>
              <a:t>rd</a:t>
            </a:r>
            <a:r>
              <a:rPr lang="en-US" dirty="0"/>
              <a:t> column), effectively giving you the entire column without specifically extracting any single row.</a:t>
            </a:r>
          </a:p>
          <a:p>
            <a:pPr algn="just"/>
            <a:r>
              <a:rPr lang="en-US" dirty="0"/>
              <a:t>This is the closest way to extract a column with .</a:t>
            </a:r>
            <a:r>
              <a:rPr lang="en-US" dirty="0" err="1"/>
              <a:t>iloc</a:t>
            </a:r>
            <a:r>
              <a:rPr lang="en-US" dirty="0"/>
              <a:t> without targeting individual rows.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65852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7E324-7BBA-6ED5-AF51-45C6CF345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Listing Unique Values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59AC082-B087-7233-7AB8-59B30DA5F1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5532" b="666"/>
          <a:stretch/>
        </p:blipFill>
        <p:spPr>
          <a:xfrm>
            <a:off x="1524000" y="1600200"/>
            <a:ext cx="8403221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195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Pandas?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Pandas allows us to analyze big data and make conclusions based on statistical theories.</a:t>
            </a:r>
          </a:p>
          <a:p>
            <a:pPr algn="just"/>
            <a:r>
              <a:rPr lang="en-US" dirty="0"/>
              <a:t>Pandas can clean messy data sets, and make them readable and relevant.</a:t>
            </a:r>
          </a:p>
          <a:p>
            <a:pPr algn="just"/>
            <a:r>
              <a:rPr lang="en-US" dirty="0"/>
              <a:t>Relevant data is very important in data science.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363EF-C2CF-9E01-F22D-E76887EC6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228600"/>
            <a:ext cx="11734800" cy="4525963"/>
          </a:xfrm>
        </p:spPr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0F1114"/>
                </a:solidFill>
                <a:effectLst/>
                <a:latin typeface="Source Sans Pro" panose="020B0503030403020204" pitchFamily="34" charset="0"/>
              </a:rPr>
              <a:t>create a new database consisting of songs from the 1980s and after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F0ECFE-35B9-3AA0-F347-6829AF020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990600"/>
            <a:ext cx="1014096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555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EEB75-F88B-9FFB-CE69-725E1430F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C3E941-9160-CE0A-94C1-3D9ACFCF03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9918" y="274638"/>
            <a:ext cx="10112164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3094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C3585-0358-AFAE-C33A-C451EF39A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3E71B5-0B92-7069-7785-BB9D08AACC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2507" y="1066800"/>
            <a:ext cx="10706985" cy="51355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CC228D5-4350-4F16-7587-E834348E096E}"/>
              </a:ext>
            </a:extLst>
          </p:cNvPr>
          <p:cNvSpPr txBox="1"/>
          <p:nvPr/>
        </p:nvSpPr>
        <p:spPr>
          <a:xfrm>
            <a:off x="1143000" y="2057400"/>
            <a:ext cx="9753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When you use the Boolean Series as an index (e.g., </a:t>
            </a:r>
            <a:r>
              <a:rPr lang="en-US" b="1" dirty="0" err="1"/>
              <a:t>df</a:t>
            </a:r>
            <a:r>
              <a:rPr lang="en-US" b="1" dirty="0"/>
              <a:t>[</a:t>
            </a:r>
            <a:r>
              <a:rPr lang="en-US" b="1" dirty="0" err="1"/>
              <a:t>boolean_series</a:t>
            </a:r>
            <a:r>
              <a:rPr lang="en-US" b="1" dirty="0"/>
              <a:t>]), pandas returns a new </a:t>
            </a:r>
            <a:r>
              <a:rPr lang="en-US" b="1" dirty="0" err="1"/>
              <a:t>DataFrame</a:t>
            </a:r>
            <a:r>
              <a:rPr lang="en-US" b="1" dirty="0"/>
              <a:t> containing only the rows where the Boolean Series has True values.</a:t>
            </a:r>
          </a:p>
        </p:txBody>
      </p:sp>
    </p:spTree>
    <p:extLst>
      <p:ext uri="{BB962C8B-B14F-4D97-AF65-F5344CB8AC3E}">
        <p14:creationId xmlns:p14="http://schemas.microsoft.com/office/powerpoint/2010/main" val="23302510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 Read CSV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46238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A simple way to store big data sets is to use CSV files (comma separated files).</a:t>
            </a:r>
          </a:p>
          <a:p>
            <a:r>
              <a:rPr lang="en-US" dirty="0"/>
              <a:t>CSV files contains plain text and is a well know format that can be read by everyone including Pandas.</a:t>
            </a:r>
          </a:p>
          <a:p>
            <a:r>
              <a:rPr lang="en-US" dirty="0"/>
              <a:t>In our examples we will be using a CSV file called 'data.csv'.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 Read CSV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</a:t>
            </a:r>
          </a:p>
          <a:p>
            <a:r>
              <a:rPr lang="en-US" dirty="0"/>
              <a:t>Load the CSV into a </a:t>
            </a:r>
            <a:r>
              <a:rPr lang="en-US" dirty="0" err="1"/>
              <a:t>DataFrame</a:t>
            </a:r>
            <a:r>
              <a:rPr lang="en-US" dirty="0"/>
              <a:t>:</a:t>
            </a:r>
          </a:p>
          <a:p>
            <a:r>
              <a:rPr lang="en-US" dirty="0"/>
              <a:t>import pandas as pd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df</a:t>
            </a:r>
            <a:r>
              <a:rPr lang="en-US" dirty="0"/>
              <a:t> = </a:t>
            </a:r>
            <a:r>
              <a:rPr lang="en-US" dirty="0" err="1"/>
              <a:t>pd.read_csv</a:t>
            </a:r>
            <a:r>
              <a:rPr lang="en-US" dirty="0"/>
              <a:t>('data.csv’)</a:t>
            </a:r>
            <a:br>
              <a:rPr lang="en-US" dirty="0"/>
            </a:br>
            <a:r>
              <a:rPr lang="en-US" dirty="0" err="1"/>
              <a:t>df.head</a:t>
            </a:r>
            <a:r>
              <a:rPr lang="en-US" dirty="0"/>
              <a:t>()      #show only first 5 rows</a:t>
            </a:r>
            <a:br>
              <a:rPr lang="en-US" dirty="0"/>
            </a:br>
            <a:r>
              <a:rPr lang="en-US" dirty="0">
                <a:highlight>
                  <a:srgbClr val="FFFF00"/>
                </a:highlight>
              </a:rPr>
              <a:t>print(</a:t>
            </a:r>
            <a:r>
              <a:rPr lang="en-US" dirty="0" err="1">
                <a:highlight>
                  <a:srgbClr val="FFFF00"/>
                </a:highlight>
              </a:rPr>
              <a:t>df.to_string</a:t>
            </a:r>
            <a:r>
              <a:rPr lang="en-US" dirty="0">
                <a:highlight>
                  <a:srgbClr val="FFFF00"/>
                </a:highlight>
              </a:rPr>
              <a:t>()) #show all the rows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 Read CSV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The </a:t>
            </a:r>
            <a:r>
              <a:rPr lang="en-US" dirty="0" err="1"/>
              <a:t>pd.read_csv</a:t>
            </a:r>
            <a:r>
              <a:rPr lang="en-US" dirty="0"/>
              <a:t>() function is used to read the data from the data.csv file.</a:t>
            </a:r>
          </a:p>
          <a:p>
            <a:pPr algn="just"/>
            <a:r>
              <a:rPr lang="en-US" dirty="0" err="1"/>
              <a:t>df.to_string</a:t>
            </a:r>
            <a:r>
              <a:rPr lang="en-US" dirty="0"/>
              <a:t>() converts the entire </a:t>
            </a:r>
            <a:r>
              <a:rPr lang="en-US" dirty="0" err="1"/>
              <a:t>DataFrame</a:t>
            </a:r>
            <a:r>
              <a:rPr lang="en-US" dirty="0"/>
              <a:t> </a:t>
            </a:r>
            <a:r>
              <a:rPr lang="en-US" dirty="0" err="1"/>
              <a:t>df</a:t>
            </a:r>
            <a:r>
              <a:rPr lang="en-US" dirty="0"/>
              <a:t> into a string representation, showing all rows and columns.</a:t>
            </a:r>
          </a:p>
          <a:p>
            <a:pPr algn="just"/>
            <a:r>
              <a:rPr lang="en-US" dirty="0"/>
              <a:t>If you have a large </a:t>
            </a:r>
            <a:r>
              <a:rPr lang="en-US" dirty="0" err="1"/>
              <a:t>DataFrame</a:t>
            </a:r>
            <a:r>
              <a:rPr lang="en-US" dirty="0"/>
              <a:t> with many rows, Pandas will only return the first 5 rows, and the last 5 rows: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248309-57D5-BF13-02AE-FBB45EE9F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2AEE5-8738-1FDA-12A2-DF9D623DD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Delete a column from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A5AE4-FEF9-3B2A-7505-3F111D5D8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915" y="1600201"/>
            <a:ext cx="5867400" cy="4525963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US" dirty="0"/>
              <a:t>You can delete a column or feature from a dataset-</a:t>
            </a:r>
          </a:p>
          <a:p>
            <a:pPr lvl="1" algn="just"/>
            <a:endParaRPr lang="en-US" dirty="0"/>
          </a:p>
          <a:p>
            <a:pPr lvl="1" algn="just"/>
            <a:r>
              <a:rPr lang="en-US" b="1" dirty="0" err="1">
                <a:solidFill>
                  <a:srgbClr val="FF0000"/>
                </a:solidFill>
              </a:rPr>
              <a:t>df.drop</a:t>
            </a:r>
            <a:r>
              <a:rPr lang="en-US" b="1" dirty="0">
                <a:solidFill>
                  <a:srgbClr val="FF0000"/>
                </a:solidFill>
              </a:rPr>
              <a:t>(labels, axis, index, columns, </a:t>
            </a:r>
            <a:r>
              <a:rPr lang="en-US" b="1" dirty="0" err="1">
                <a:solidFill>
                  <a:srgbClr val="FF0000"/>
                </a:solidFill>
              </a:rPr>
              <a:t>inplace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  <a:p>
            <a:pPr lvl="1" algn="just"/>
            <a:endParaRPr lang="en-US" b="1" dirty="0">
              <a:solidFill>
                <a:srgbClr val="FF0000"/>
              </a:solidFill>
            </a:endParaRPr>
          </a:p>
          <a:p>
            <a:pPr lvl="1" algn="just"/>
            <a:endParaRPr lang="en-US" b="1" dirty="0"/>
          </a:p>
          <a:p>
            <a:pPr lvl="1" algn="just"/>
            <a:r>
              <a:rPr lang="en-US" b="1" dirty="0"/>
              <a:t>Axis = Whether to drop labels from the index (0 or ‘index’) or columns (1 or ‘columns’)</a:t>
            </a:r>
          </a:p>
          <a:p>
            <a:pPr lvl="1" algn="just"/>
            <a:r>
              <a:rPr lang="en-US" b="1" dirty="0"/>
              <a:t>Labels = Index or column labels to drop </a:t>
            </a:r>
          </a:p>
          <a:p>
            <a:pPr lvl="1" algn="just"/>
            <a:endParaRPr lang="en-US" dirty="0"/>
          </a:p>
          <a:p>
            <a:pPr lvl="1" algn="just"/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5AAA55EB-BCF3-1147-F7DA-59531EFCBF1A}"/>
              </a:ext>
            </a:extLst>
          </p:cNvPr>
          <p:cNvSpPr/>
          <p:nvPr/>
        </p:nvSpPr>
        <p:spPr>
          <a:xfrm rot="5400000">
            <a:off x="2826047" y="2785621"/>
            <a:ext cx="533400" cy="1295400"/>
          </a:xfrm>
          <a:prstGeom prst="rightBrac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DFB79B-7223-482E-8BA8-30DAAB8684B9}"/>
              </a:ext>
            </a:extLst>
          </p:cNvPr>
          <p:cNvSpPr txBox="1"/>
          <p:nvPr/>
        </p:nvSpPr>
        <p:spPr>
          <a:xfrm>
            <a:off x="3207047" y="3611637"/>
            <a:ext cx="1668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 1</a:t>
            </a:r>
          </a:p>
          <a:p>
            <a:r>
              <a:rPr lang="en-US" dirty="0"/>
              <a:t>Dropping either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5D5A75-5AAE-AE17-B895-920CE239D602}"/>
              </a:ext>
            </a:extLst>
          </p:cNvPr>
          <p:cNvSpPr txBox="1"/>
          <p:nvPr/>
        </p:nvSpPr>
        <p:spPr>
          <a:xfrm>
            <a:off x="6019800" y="2525082"/>
            <a:ext cx="6096000" cy="2332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6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df.drop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(labels, axis, index, columns, </a:t>
            </a:r>
            <a:r>
              <a:rPr kumimoji="0" lang="en-US" sz="26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inplace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</a:p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Index = labels</a:t>
            </a:r>
          </a:p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Column = labels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A584AC3B-D52E-789B-536F-5A8F4CCC2A71}"/>
              </a:ext>
            </a:extLst>
          </p:cNvPr>
          <p:cNvSpPr/>
          <p:nvPr/>
        </p:nvSpPr>
        <p:spPr>
          <a:xfrm rot="5400000">
            <a:off x="10439400" y="2547257"/>
            <a:ext cx="533400" cy="1295400"/>
          </a:xfrm>
          <a:prstGeom prst="rightBrac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508A8D-3BD7-3018-8887-EF77A4EB95AB}"/>
              </a:ext>
            </a:extLst>
          </p:cNvPr>
          <p:cNvSpPr txBox="1"/>
          <p:nvPr/>
        </p:nvSpPr>
        <p:spPr>
          <a:xfrm>
            <a:off x="10081153" y="3455432"/>
            <a:ext cx="1548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 2</a:t>
            </a:r>
          </a:p>
          <a:p>
            <a:r>
              <a:rPr lang="en-US" dirty="0"/>
              <a:t>Dropping both</a:t>
            </a:r>
          </a:p>
        </p:txBody>
      </p:sp>
    </p:spTree>
    <p:extLst>
      <p:ext uri="{BB962C8B-B14F-4D97-AF65-F5344CB8AC3E}">
        <p14:creationId xmlns:p14="http://schemas.microsoft.com/office/powerpoint/2010/main" val="26313303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ED540-4DCD-91A5-2AF0-7876D874B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A10826-AA90-8B47-6C8D-445076C4F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599" y="1676400"/>
            <a:ext cx="5612575" cy="4343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B44C4D-FF0E-02E0-2746-1AE9C3C2ECA5}"/>
              </a:ext>
            </a:extLst>
          </p:cNvPr>
          <p:cNvSpPr txBox="1"/>
          <p:nvPr/>
        </p:nvSpPr>
        <p:spPr>
          <a:xfrm>
            <a:off x="6064239" y="259080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 err="1"/>
              <a:t>df.drop</a:t>
            </a:r>
            <a:r>
              <a:rPr lang="en-US" sz="2400" b="1" dirty="0"/>
              <a:t>(labels=[‘Age’], axis=1, </a:t>
            </a:r>
            <a:r>
              <a:rPr lang="en-US" sz="2400" b="1" dirty="0" err="1"/>
              <a:t>inplace</a:t>
            </a:r>
            <a:r>
              <a:rPr lang="en-US" sz="2400" b="1" dirty="0"/>
              <a:t>=True)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2FCAAA-443B-BE60-8A80-79A3F6C47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3450771"/>
            <a:ext cx="3111500" cy="306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032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FF434-498B-DD68-9D3C-89ACA25A9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25F48B-4FA0-88B1-1CCE-8C60C9971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1981200"/>
            <a:ext cx="5748553" cy="44486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781CF0-6F10-3F74-D4F2-D7A200B2BBB7}"/>
              </a:ext>
            </a:extLst>
          </p:cNvPr>
          <p:cNvSpPr txBox="1"/>
          <p:nvPr/>
        </p:nvSpPr>
        <p:spPr>
          <a:xfrm>
            <a:off x="6064239" y="2590800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 err="1"/>
              <a:t>df.drop</a:t>
            </a:r>
            <a:r>
              <a:rPr lang="en-US" sz="2400" b="1" dirty="0"/>
              <a:t>(index=[1], columns=['Salary'], </a:t>
            </a:r>
            <a:r>
              <a:rPr lang="en-US" sz="2400" b="1" dirty="0" err="1"/>
              <a:t>inplace</a:t>
            </a:r>
            <a:r>
              <a:rPr lang="en-US" sz="2400" b="1" dirty="0"/>
              <a:t>=True)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483B34-231E-6C64-2504-5883E47E7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3389075"/>
            <a:ext cx="3837192" cy="316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09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BB37C-681B-3D61-ADAE-A1516D8EB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8E950-5DB9-8495-8FDC-4D1263E72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Delete a column from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39557-3D22-55C8-31D9-22B4370B65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endParaRPr lang="en-US" dirty="0"/>
          </a:p>
          <a:p>
            <a:pPr lvl="1" algn="just"/>
            <a:r>
              <a:rPr lang="en-US" dirty="0" err="1"/>
              <a:t>df.drop</a:t>
            </a:r>
            <a:r>
              <a:rPr lang="en-US" dirty="0"/>
              <a:t>(</a:t>
            </a:r>
            <a:r>
              <a:rPr lang="en-US" dirty="0" err="1"/>
              <a:t>df.columns</a:t>
            </a:r>
            <a:r>
              <a:rPr lang="en-US" dirty="0"/>
              <a:t>[1], axis=1, </a:t>
            </a:r>
            <a:r>
              <a:rPr lang="en-US" dirty="0" err="1"/>
              <a:t>inplace</a:t>
            </a:r>
            <a:r>
              <a:rPr lang="en-US" dirty="0"/>
              <a:t>=True)</a:t>
            </a:r>
          </a:p>
          <a:p>
            <a:pPr marL="457200" lvl="1" indent="0" algn="just">
              <a:buNone/>
            </a:pPr>
            <a:endParaRPr lang="en-US" dirty="0"/>
          </a:p>
          <a:p>
            <a:pPr marL="400050" lvl="1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rial" panose="020B0604020202020204" pitchFamily="34" charset="0"/>
              </a:rPr>
              <a:t>Column Selection</a:t>
            </a:r>
            <a:r>
              <a:rPr lang="en-US" altLang="en-US" sz="2000" dirty="0">
                <a:latin typeface="Arial" panose="020B0604020202020204" pitchFamily="34" charset="0"/>
              </a:rPr>
              <a:t>: </a:t>
            </a:r>
            <a:r>
              <a:rPr lang="en-US" altLang="en-US" sz="2000" dirty="0" err="1">
                <a:latin typeface="Arial Unicode MS"/>
              </a:rPr>
              <a:t>df.columns</a:t>
            </a:r>
            <a:r>
              <a:rPr lang="en-US" altLang="en-US" sz="2000" dirty="0">
                <a:latin typeface="Arial Unicode MS"/>
              </a:rPr>
              <a:t>[1]</a:t>
            </a:r>
            <a:r>
              <a:rPr lang="en-US" altLang="en-US" sz="2000" dirty="0"/>
              <a:t> is used to select the second column.</a:t>
            </a:r>
            <a:endParaRPr lang="en-US" altLang="en-US" sz="2000" dirty="0">
              <a:latin typeface="Arial" panose="020B0604020202020204" pitchFamily="34" charset="0"/>
            </a:endParaRPr>
          </a:p>
          <a:p>
            <a:pPr marL="400050" lvl="1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rial" panose="020B0604020202020204" pitchFamily="34" charset="0"/>
              </a:rPr>
              <a:t>Axis Parameter</a:t>
            </a:r>
            <a:r>
              <a:rPr lang="en-US" altLang="en-US" sz="2000" dirty="0">
                <a:latin typeface="Arial" panose="020B0604020202020204" pitchFamily="34" charset="0"/>
              </a:rPr>
              <a:t>: </a:t>
            </a:r>
            <a:r>
              <a:rPr lang="en-US" altLang="en-US" sz="2000" dirty="0">
                <a:latin typeface="Arial Unicode MS"/>
              </a:rPr>
              <a:t>axis=1</a:t>
            </a:r>
            <a:r>
              <a:rPr lang="en-US" altLang="en-US" sz="2000" dirty="0"/>
              <a:t> specifies you are dropping a column. For rows, use </a:t>
            </a:r>
            <a:r>
              <a:rPr lang="en-US" altLang="en-US" sz="2000" dirty="0">
                <a:latin typeface="Arial Unicode MS"/>
              </a:rPr>
              <a:t>axis=0</a:t>
            </a:r>
            <a:r>
              <a:rPr lang="en-US" altLang="en-US" sz="2000" dirty="0"/>
              <a:t>.</a:t>
            </a:r>
            <a:r>
              <a:rPr lang="en-US" altLang="en-US" sz="2000" dirty="0">
                <a:latin typeface="Arial" panose="020B0604020202020204" pitchFamily="34" charset="0"/>
              </a:rPr>
              <a:t> </a:t>
            </a:r>
          </a:p>
          <a:p>
            <a:pPr marL="400050" lvl="1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b="1" dirty="0" err="1">
                <a:latin typeface="Arial" panose="020B0604020202020204" pitchFamily="34" charset="0"/>
              </a:rPr>
              <a:t>Inplace</a:t>
            </a:r>
            <a:r>
              <a:rPr lang="en-US" altLang="en-US" sz="2200" b="1" dirty="0">
                <a:latin typeface="Arial" panose="020B0604020202020204" pitchFamily="34" charset="0"/>
              </a:rPr>
              <a:t>=True - </a:t>
            </a:r>
            <a:r>
              <a:rPr lang="en-US" sz="2000" dirty="0"/>
              <a:t>If you want to modify the </a:t>
            </a:r>
            <a:r>
              <a:rPr lang="en-US" sz="2000" dirty="0" err="1"/>
              <a:t>DataFrame</a:t>
            </a:r>
            <a:r>
              <a:rPr lang="en-US" sz="2000" dirty="0"/>
              <a:t> in place.</a:t>
            </a:r>
          </a:p>
          <a:p>
            <a:pPr marL="400050" lvl="1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200" b="1" dirty="0" err="1"/>
              <a:t>Inplace</a:t>
            </a:r>
            <a:r>
              <a:rPr lang="en-US" sz="2200" b="1" dirty="0"/>
              <a:t>=False</a:t>
            </a:r>
            <a:r>
              <a:rPr lang="en-US" altLang="en-US" sz="2200" b="1" dirty="0">
                <a:latin typeface="Arial" panose="020B0604020202020204" pitchFamily="34" charset="0"/>
              </a:rPr>
              <a:t>- </a:t>
            </a:r>
            <a:r>
              <a:rPr lang="en-US" sz="2000" dirty="0"/>
              <a:t>If you do not want to modify the </a:t>
            </a:r>
            <a:r>
              <a:rPr lang="en-US" sz="2000" dirty="0" err="1"/>
              <a:t>DataFrame</a:t>
            </a:r>
            <a:r>
              <a:rPr lang="en-US" sz="2000" dirty="0"/>
              <a:t> in place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727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Pandas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Pandas gives you answers about the data. Like:</a:t>
            </a:r>
          </a:p>
          <a:p>
            <a:pPr lvl="1" algn="just"/>
            <a:r>
              <a:rPr lang="en-US" dirty="0"/>
              <a:t>Is there a correlation between two or more columns?</a:t>
            </a:r>
          </a:p>
          <a:p>
            <a:pPr lvl="1" algn="just"/>
            <a:r>
              <a:rPr lang="en-US" dirty="0"/>
              <a:t>What is average value?</a:t>
            </a:r>
          </a:p>
          <a:p>
            <a:pPr lvl="1" algn="just"/>
            <a:r>
              <a:rPr lang="en-US" dirty="0"/>
              <a:t>Max value?</a:t>
            </a:r>
          </a:p>
          <a:p>
            <a:pPr lvl="1" algn="just"/>
            <a:r>
              <a:rPr lang="en-US" dirty="0"/>
              <a:t>Min value?</a:t>
            </a:r>
          </a:p>
          <a:p>
            <a:pPr algn="just"/>
            <a:r>
              <a:rPr lang="en-US" dirty="0"/>
              <a:t>Pandas are also able to delete rows that are not relevant, or contains wrong values, like empty or NULL values. This is called </a:t>
            </a:r>
            <a:r>
              <a:rPr lang="en-US" i="1" dirty="0"/>
              <a:t>cleaning</a:t>
            </a:r>
            <a:r>
              <a:rPr lang="en-US" dirty="0"/>
              <a:t> the data.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A4986A-97A0-0DC9-D726-9A1C38B14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200" y="838200"/>
            <a:ext cx="2133600" cy="3230033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F8E861-97DD-3D1C-01F7-B13298D92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07D6-7FD8-931F-745F-6694EBB56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Delete a row from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8671D-004D-D580-13F2-421B18A80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You can delete a row or feature from a dataset-</a:t>
            </a:r>
          </a:p>
          <a:p>
            <a:pPr lvl="1" algn="just"/>
            <a:r>
              <a:rPr lang="en-US" dirty="0" err="1"/>
              <a:t>df.drop</a:t>
            </a:r>
            <a:r>
              <a:rPr lang="en-US" dirty="0"/>
              <a:t>(1, axis=0, </a:t>
            </a:r>
            <a:r>
              <a:rPr lang="en-US" dirty="0" err="1"/>
              <a:t>inplace</a:t>
            </a:r>
            <a:r>
              <a:rPr lang="en-US" dirty="0"/>
              <a:t>=True) </a:t>
            </a:r>
          </a:p>
          <a:p>
            <a:pPr lvl="1" algn="just"/>
            <a:endParaRPr lang="en-US" dirty="0"/>
          </a:p>
          <a:p>
            <a:pPr marL="400050" lvl="1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rial" panose="020B0604020202020204" pitchFamily="34" charset="0"/>
              </a:rPr>
              <a:t>Row Selection</a:t>
            </a:r>
            <a:r>
              <a:rPr lang="en-US" altLang="en-US" sz="2000" dirty="0">
                <a:latin typeface="Arial" panose="020B0604020202020204" pitchFamily="34" charset="0"/>
              </a:rPr>
              <a:t>: </a:t>
            </a:r>
            <a:r>
              <a:rPr lang="en-US" altLang="en-US" sz="2000" dirty="0">
                <a:latin typeface="Arial Unicode MS"/>
              </a:rPr>
              <a:t>The first parameter ‘1’ </a:t>
            </a:r>
            <a:r>
              <a:rPr lang="en-US" altLang="en-US" sz="2000" dirty="0"/>
              <a:t>is used to select the first row.</a:t>
            </a:r>
            <a:endParaRPr lang="en-US" altLang="en-US" sz="2000" dirty="0">
              <a:latin typeface="Arial" panose="020B0604020202020204" pitchFamily="34" charset="0"/>
            </a:endParaRPr>
          </a:p>
          <a:p>
            <a:pPr marL="400050" lvl="1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rial" panose="020B0604020202020204" pitchFamily="34" charset="0"/>
              </a:rPr>
              <a:t>Axis Parameter</a:t>
            </a:r>
            <a:r>
              <a:rPr lang="en-US" altLang="en-US" sz="2000" dirty="0">
                <a:latin typeface="Arial" panose="020B0604020202020204" pitchFamily="34" charset="0"/>
              </a:rPr>
              <a:t>: </a:t>
            </a:r>
            <a:r>
              <a:rPr lang="en-US" altLang="en-US" sz="2000" dirty="0">
                <a:latin typeface="Arial Unicode MS"/>
              </a:rPr>
              <a:t>axis=0</a:t>
            </a:r>
            <a:r>
              <a:rPr lang="en-US" altLang="en-US" sz="2000" dirty="0"/>
              <a:t> specifies you are dropping a row.</a:t>
            </a:r>
          </a:p>
          <a:p>
            <a:pPr marL="400050" lvl="1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b="1" dirty="0" err="1">
                <a:latin typeface="Arial" panose="020B0604020202020204" pitchFamily="34" charset="0"/>
              </a:rPr>
              <a:t>Inplace</a:t>
            </a:r>
            <a:r>
              <a:rPr lang="en-US" altLang="en-US" sz="2200" b="1" dirty="0">
                <a:latin typeface="Arial" panose="020B0604020202020204" pitchFamily="34" charset="0"/>
              </a:rPr>
              <a:t>=True </a:t>
            </a:r>
            <a:r>
              <a:rPr lang="en-US" altLang="en-US" sz="2000" b="1" dirty="0">
                <a:latin typeface="Arial" panose="020B0604020202020204" pitchFamily="34" charset="0"/>
              </a:rPr>
              <a:t>- </a:t>
            </a:r>
            <a:r>
              <a:rPr lang="en-US" sz="2000" dirty="0"/>
              <a:t>If you want to modify the </a:t>
            </a:r>
            <a:r>
              <a:rPr lang="en-US" sz="2000" dirty="0" err="1"/>
              <a:t>DataFrame</a:t>
            </a:r>
            <a:r>
              <a:rPr lang="en-US" sz="2000" dirty="0"/>
              <a:t> in place.</a:t>
            </a:r>
          </a:p>
          <a:p>
            <a:pPr marL="400050" lvl="1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200" b="1" dirty="0" err="1"/>
              <a:t>Inplace</a:t>
            </a:r>
            <a:r>
              <a:rPr lang="en-US" sz="2200" b="1" dirty="0"/>
              <a:t>=False</a:t>
            </a:r>
            <a:r>
              <a:rPr lang="en-US" altLang="en-US" sz="2200" b="1" dirty="0">
                <a:latin typeface="Arial" panose="020B0604020202020204" pitchFamily="34" charset="0"/>
              </a:rPr>
              <a:t>- </a:t>
            </a:r>
            <a:r>
              <a:rPr lang="en-US" sz="2000" dirty="0"/>
              <a:t>If you do not want to modify the </a:t>
            </a:r>
            <a:r>
              <a:rPr lang="en-US" sz="2000" dirty="0" err="1"/>
              <a:t>DataFrame</a:t>
            </a:r>
            <a:r>
              <a:rPr lang="en-US" sz="2000" dirty="0"/>
              <a:t> in place</a:t>
            </a:r>
            <a:endParaRPr lang="en-US" altLang="en-US" sz="2000" dirty="0">
              <a:latin typeface="Arial" panose="020B0604020202020204" pitchFamily="34" charset="0"/>
            </a:endParaRPr>
          </a:p>
          <a:p>
            <a:pPr marL="400050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24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F65BB-30EF-B007-68DD-C95FC8CE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FF90A82-3672-CCCD-5718-580CAA1298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609600"/>
            <a:ext cx="7493000" cy="3632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090F4F-742D-4406-7F75-0BA4B9896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0" y="152400"/>
            <a:ext cx="2946400" cy="44605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F192903-B672-11E9-890A-1F8F7BB5BC05}"/>
              </a:ext>
            </a:extLst>
          </p:cNvPr>
          <p:cNvSpPr/>
          <p:nvPr/>
        </p:nvSpPr>
        <p:spPr>
          <a:xfrm>
            <a:off x="8458200" y="1066800"/>
            <a:ext cx="2590800" cy="5334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65C288C-3065-8DD4-AB49-620D49EF01F1}"/>
              </a:ext>
            </a:extLst>
          </p:cNvPr>
          <p:cNvSpPr txBox="1">
            <a:spLocks/>
          </p:cNvSpPr>
          <p:nvPr/>
        </p:nvSpPr>
        <p:spPr>
          <a:xfrm>
            <a:off x="609600" y="5405084"/>
            <a:ext cx="10972800" cy="721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CSV, Excel files converted to </a:t>
            </a:r>
            <a:r>
              <a:rPr lang="en-US" dirty="0" err="1"/>
              <a:t>dataframe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4713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CEC12-6445-BF8F-652D-8F4AA9F53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75627-444E-DD4F-DB9C-8B6BB0F14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/>
            <a:r>
              <a:rPr lang="en-US" b="1" dirty="0">
                <a:solidFill>
                  <a:srgbClr val="000000"/>
                </a:solidFill>
                <a:effectLst/>
                <a:latin typeface="Times"/>
                <a:ea typeface="Times New Roman" panose="02020603050405020304" pitchFamily="18" charset="0"/>
              </a:rPr>
              <a:t>Data Structures</a:t>
            </a:r>
            <a:r>
              <a:rPr lang="en-US" dirty="0">
                <a:solidFill>
                  <a:srgbClr val="000000"/>
                </a:solidFill>
                <a:effectLst/>
                <a:latin typeface="Times"/>
                <a:ea typeface="Times New Roman" panose="02020603050405020304" pitchFamily="18" charset="0"/>
              </a:rPr>
              <a:t>: Pandas offers two primary data structures</a:t>
            </a:r>
          </a:p>
          <a:p>
            <a:pPr marL="1714500" lvl="4"/>
            <a:r>
              <a:rPr lang="en-US" sz="4000" dirty="0" err="1">
                <a:solidFill>
                  <a:srgbClr val="000000"/>
                </a:solidFill>
                <a:effectLst/>
                <a:latin typeface="Times"/>
                <a:ea typeface="Times New Roman" panose="02020603050405020304" pitchFamily="18" charset="0"/>
              </a:rPr>
              <a:t>DataFrame</a:t>
            </a:r>
            <a:r>
              <a:rPr lang="en-US" sz="4000" dirty="0">
                <a:solidFill>
                  <a:srgbClr val="000000"/>
                </a:solidFill>
                <a:effectLst/>
                <a:latin typeface="Times"/>
                <a:ea typeface="Times New Roman" panose="02020603050405020304" pitchFamily="18" charset="0"/>
              </a:rPr>
              <a:t> and Series</a:t>
            </a:r>
            <a:endParaRPr lang="en-US" sz="4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903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 </a:t>
            </a:r>
            <a:r>
              <a:rPr lang="en-US" dirty="0" err="1"/>
              <a:t>DataFrames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Pandas </a:t>
            </a:r>
            <a:r>
              <a:rPr lang="en-US" dirty="0" err="1"/>
              <a:t>DataFrame</a:t>
            </a:r>
            <a:r>
              <a:rPr lang="en-US" dirty="0"/>
              <a:t> is a 2 dimensional data structure, like a 2 dimensional array, or a table with rows and columns.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781050" algn="l"/>
              </a:tabLst>
            </a:pPr>
            <a:r>
              <a:rPr lang="en-IN" dirty="0"/>
              <a:t>Pandas </a:t>
            </a:r>
            <a:r>
              <a:rPr lang="en-IN" dirty="0" err="1"/>
              <a:t>DataFrame</a:t>
            </a:r>
            <a:r>
              <a:rPr lang="en-IN" dirty="0"/>
              <a:t> is a two-dimensional, size-mutable, and heterogeneous data structure (similar to a table in a relational database or an Excel spreadsheet).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Pandas </a:t>
            </a:r>
            <a:r>
              <a:rPr lang="en-US" dirty="0" err="1"/>
              <a:t>DataFrames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Example:</a:t>
            </a:r>
          </a:p>
          <a:p>
            <a:r>
              <a:rPr lang="en-US" dirty="0"/>
              <a:t>Create a simple Pandas </a:t>
            </a:r>
            <a:r>
              <a:rPr lang="en-US" dirty="0" err="1"/>
              <a:t>DataFrame</a:t>
            </a:r>
            <a:r>
              <a:rPr lang="en-US" dirty="0"/>
              <a:t>:</a:t>
            </a:r>
          </a:p>
          <a:p>
            <a:r>
              <a:rPr lang="en-US" dirty="0"/>
              <a:t>import pandas as pd                //Importing pandas library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data = {</a:t>
            </a:r>
            <a:br>
              <a:rPr lang="en-US" dirty="0"/>
            </a:br>
            <a:r>
              <a:rPr lang="en-US" dirty="0"/>
              <a:t>  ’calories’: [420, 380, 390],</a:t>
            </a:r>
            <a:br>
              <a:rPr lang="en-US" dirty="0"/>
            </a:br>
            <a:r>
              <a:rPr lang="en-US" dirty="0"/>
              <a:t>  ’duration’: [50, 40, 45]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#load data into a </a:t>
            </a:r>
            <a:r>
              <a:rPr lang="en-US" dirty="0" err="1"/>
              <a:t>DataFrame</a:t>
            </a:r>
            <a:r>
              <a:rPr lang="en-US" dirty="0"/>
              <a:t> object:</a:t>
            </a:r>
            <a:br>
              <a:rPr lang="en-US" dirty="0"/>
            </a:br>
            <a:r>
              <a:rPr lang="en-US" b="1" dirty="0" err="1">
                <a:solidFill>
                  <a:srgbClr val="C00000"/>
                </a:solidFill>
              </a:rPr>
              <a:t>df</a:t>
            </a:r>
            <a:r>
              <a:rPr lang="en-US" b="1" dirty="0">
                <a:solidFill>
                  <a:srgbClr val="C00000"/>
                </a:solidFill>
              </a:rPr>
              <a:t> = </a:t>
            </a:r>
            <a:r>
              <a:rPr lang="en-US" b="1" dirty="0" err="1">
                <a:solidFill>
                  <a:srgbClr val="C00000"/>
                </a:solidFill>
              </a:rPr>
              <a:t>pd.DataFrame</a:t>
            </a:r>
            <a:r>
              <a:rPr lang="en-US" b="1" dirty="0">
                <a:solidFill>
                  <a:srgbClr val="C00000"/>
                </a:solidFill>
              </a:rPr>
              <a:t>(data)</a:t>
            </a:r>
            <a:br>
              <a:rPr lang="en-US" b="1" dirty="0">
                <a:solidFill>
                  <a:srgbClr val="C00000"/>
                </a:solidFill>
              </a:rPr>
            </a:br>
            <a:br>
              <a:rPr lang="en-US" dirty="0"/>
            </a:br>
            <a:r>
              <a:rPr lang="en-US" dirty="0"/>
              <a:t>print(</a:t>
            </a:r>
            <a:r>
              <a:rPr lang="en-US" dirty="0" err="1"/>
              <a:t>df</a:t>
            </a:r>
            <a:r>
              <a:rPr lang="en-US" dirty="0"/>
              <a:t>)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FF1C3A-52A2-DDAD-408C-C0DEB382FA30}"/>
              </a:ext>
            </a:extLst>
          </p:cNvPr>
          <p:cNvSpPr txBox="1"/>
          <p:nvPr/>
        </p:nvSpPr>
        <p:spPr>
          <a:xfrm>
            <a:off x="6623222" y="4739367"/>
            <a:ext cx="548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Creating a </a:t>
            </a:r>
            <a:r>
              <a:rPr lang="en-US" sz="2400" dirty="0" err="1">
                <a:solidFill>
                  <a:srgbClr val="C00000"/>
                </a:solidFill>
              </a:rPr>
              <a:t>dataframe</a:t>
            </a:r>
            <a:r>
              <a:rPr lang="en-US" sz="2400" dirty="0">
                <a:solidFill>
                  <a:srgbClr val="C00000"/>
                </a:solidFill>
              </a:rPr>
              <a:t> out of a dictionary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5DD055-BE20-E1F1-81DB-D239EC5F9567}"/>
              </a:ext>
            </a:extLst>
          </p:cNvPr>
          <p:cNvSpPr/>
          <p:nvPr/>
        </p:nvSpPr>
        <p:spPr>
          <a:xfrm>
            <a:off x="638432" y="2861451"/>
            <a:ext cx="4648200" cy="149999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0D5A27-EB8C-B6CC-B0E4-13C0BC91BCC4}"/>
              </a:ext>
            </a:extLst>
          </p:cNvPr>
          <p:cNvCxnSpPr>
            <a:cxnSpLocks/>
          </p:cNvCxnSpPr>
          <p:nvPr/>
        </p:nvCxnSpPr>
        <p:spPr>
          <a:xfrm flipH="1">
            <a:off x="4337222" y="4996609"/>
            <a:ext cx="2286000" cy="2525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3356E73-8607-88CC-9095-A218EC419ACB}"/>
              </a:ext>
            </a:extLst>
          </p:cNvPr>
          <p:cNvSpPr txBox="1"/>
          <p:nvPr/>
        </p:nvSpPr>
        <p:spPr>
          <a:xfrm>
            <a:off x="6155724" y="3352570"/>
            <a:ext cx="548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Keys correspond to columns and values respond to rows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EB1892D-593B-41A2-8835-0E80EAF54D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164481"/>
              </p:ext>
            </p:extLst>
          </p:nvPr>
        </p:nvGraphicFramePr>
        <p:xfrm>
          <a:off x="7543800" y="5257799"/>
          <a:ext cx="4216398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4036361617"/>
                    </a:ext>
                  </a:extLst>
                </a:gridCol>
                <a:gridCol w="2277532">
                  <a:extLst>
                    <a:ext uri="{9D8B030D-6E8A-4147-A177-3AD203B41FA5}">
                      <a16:colId xmlns:a16="http://schemas.microsoft.com/office/drawing/2014/main" val="2512666590"/>
                    </a:ext>
                  </a:extLst>
                </a:gridCol>
                <a:gridCol w="1405466">
                  <a:extLst>
                    <a:ext uri="{9D8B030D-6E8A-4147-A177-3AD203B41FA5}">
                      <a16:colId xmlns:a16="http://schemas.microsoft.com/office/drawing/2014/main" val="3551057359"/>
                    </a:ext>
                  </a:extLst>
                </a:gridCol>
              </a:tblGrid>
              <a:tr h="14223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Calories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Duration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5262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3821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745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007396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import pandas as pd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mydataset</a:t>
            </a:r>
            <a:r>
              <a:rPr lang="en-US" dirty="0"/>
              <a:t> = {</a:t>
            </a:r>
            <a:br>
              <a:rPr lang="en-US" dirty="0"/>
            </a:br>
            <a:r>
              <a:rPr lang="en-US" dirty="0"/>
              <a:t>  'cars': ["BMW", "Volvo", "Ford"],</a:t>
            </a:r>
            <a:br>
              <a:rPr lang="en-US" dirty="0"/>
            </a:br>
            <a:r>
              <a:rPr lang="en-US" dirty="0"/>
              <a:t>  '</a:t>
            </a:r>
            <a:r>
              <a:rPr lang="en-US" dirty="0" err="1"/>
              <a:t>passings</a:t>
            </a:r>
            <a:r>
              <a:rPr lang="en-US" dirty="0"/>
              <a:t>': [3, 7, 2]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myvar</a:t>
            </a:r>
            <a:r>
              <a:rPr lang="en-US" dirty="0"/>
              <a:t> = </a:t>
            </a:r>
            <a:r>
              <a:rPr lang="en-US" dirty="0" err="1"/>
              <a:t>pd.DataFrame</a:t>
            </a:r>
            <a:r>
              <a:rPr lang="en-US" dirty="0"/>
              <a:t>(</a:t>
            </a:r>
            <a:r>
              <a:rPr lang="en-US" dirty="0" err="1"/>
              <a:t>mydataset</a:t>
            </a:r>
            <a:r>
              <a:rPr lang="en-US" dirty="0"/>
              <a:t>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print(</a:t>
            </a:r>
            <a:r>
              <a:rPr lang="en-US" dirty="0" err="1"/>
              <a:t>myvar</a:t>
            </a:r>
            <a:r>
              <a:rPr lang="en-US" dirty="0"/>
              <a:t>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3F047E3-D27D-A9EB-68E1-5959E6C147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3883914"/>
              </p:ext>
            </p:extLst>
          </p:nvPr>
        </p:nvGraphicFramePr>
        <p:xfrm>
          <a:off x="7239000" y="2872740"/>
          <a:ext cx="421639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4036361617"/>
                    </a:ext>
                  </a:extLst>
                </a:gridCol>
                <a:gridCol w="2277532">
                  <a:extLst>
                    <a:ext uri="{9D8B030D-6E8A-4147-A177-3AD203B41FA5}">
                      <a16:colId xmlns:a16="http://schemas.microsoft.com/office/drawing/2014/main" val="2512666590"/>
                    </a:ext>
                  </a:extLst>
                </a:gridCol>
                <a:gridCol w="1405466">
                  <a:extLst>
                    <a:ext uri="{9D8B030D-6E8A-4147-A177-3AD203B41FA5}">
                      <a16:colId xmlns:a16="http://schemas.microsoft.com/office/drawing/2014/main" val="3551057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Passings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5262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BMW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3821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Volvo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745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007396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2498</TotalTime>
  <Words>1808</Words>
  <Application>Microsoft Macintosh PowerPoint</Application>
  <PresentationFormat>Widescreen</PresentationFormat>
  <Paragraphs>189</Paragraphs>
  <Slides>40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Arial Unicode MS</vt:lpstr>
      <vt:lpstr>Arial</vt:lpstr>
      <vt:lpstr>Calibri</vt:lpstr>
      <vt:lpstr>Source Sans Pro</vt:lpstr>
      <vt:lpstr>Times</vt:lpstr>
      <vt:lpstr>Times New Roman</vt:lpstr>
      <vt:lpstr>Office Theme</vt:lpstr>
      <vt:lpstr>Pandas</vt:lpstr>
      <vt:lpstr>Pandas</vt:lpstr>
      <vt:lpstr>Why Use Pandas?</vt:lpstr>
      <vt:lpstr>What Can Pandas Do?</vt:lpstr>
      <vt:lpstr>PowerPoint Presentation</vt:lpstr>
      <vt:lpstr>Pandas Data Structures</vt:lpstr>
      <vt:lpstr>Pandas DataFrames</vt:lpstr>
      <vt:lpstr>Pandas DataFrames</vt:lpstr>
      <vt:lpstr>Example</vt:lpstr>
      <vt:lpstr>PowerPoint Presentation</vt:lpstr>
      <vt:lpstr>Dataframe with one column</vt:lpstr>
      <vt:lpstr>Dataframe with multiple columns</vt:lpstr>
      <vt:lpstr>Pandas DataFrames</vt:lpstr>
      <vt:lpstr>PowerPoint Presentation</vt:lpstr>
      <vt:lpstr>Pandas DataFrames</vt:lpstr>
      <vt:lpstr>Pandas DataFrames</vt:lpstr>
      <vt:lpstr>Pandas Series</vt:lpstr>
      <vt:lpstr>Labels</vt:lpstr>
      <vt:lpstr>Labels</vt:lpstr>
      <vt:lpstr>PowerPoint Presentation</vt:lpstr>
      <vt:lpstr>Navigating DataFrame – loc and iloc</vt:lpstr>
      <vt:lpstr>PowerPoint Presentation</vt:lpstr>
      <vt:lpstr>Navigating Data Frame</vt:lpstr>
      <vt:lpstr>Dataframe Slicing</vt:lpstr>
      <vt:lpstr>Dataframe Slicing</vt:lpstr>
      <vt:lpstr>Navigating Data Frame</vt:lpstr>
      <vt:lpstr>Navigating Data Frame</vt:lpstr>
      <vt:lpstr>Navigating Data Frame</vt:lpstr>
      <vt:lpstr>Listing Unique Values</vt:lpstr>
      <vt:lpstr>PowerPoint Presentation</vt:lpstr>
      <vt:lpstr>PowerPoint Presentation</vt:lpstr>
      <vt:lpstr>PowerPoint Presentation</vt:lpstr>
      <vt:lpstr>Pandas Read CSV</vt:lpstr>
      <vt:lpstr>Pandas Read CSV</vt:lpstr>
      <vt:lpstr>Pandas Read CSV</vt:lpstr>
      <vt:lpstr>Delete a column from Dataset</vt:lpstr>
      <vt:lpstr>PowerPoint Presentation</vt:lpstr>
      <vt:lpstr>PowerPoint Presentation</vt:lpstr>
      <vt:lpstr>Delete a column from Dataset</vt:lpstr>
      <vt:lpstr>Delete a row from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Anjula Mehto</dc:creator>
  <cp:lastModifiedBy>Manisha Malik</cp:lastModifiedBy>
  <cp:revision>139</cp:revision>
  <cp:lastPrinted>2024-11-19T11:21:55Z</cp:lastPrinted>
  <dcterms:created xsi:type="dcterms:W3CDTF">2006-08-16T00:00:00Z</dcterms:created>
  <dcterms:modified xsi:type="dcterms:W3CDTF">2025-01-27T06:43:41Z</dcterms:modified>
</cp:coreProperties>
</file>

<file path=docProps/thumbnail.jpeg>
</file>